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7"/>
  </p:notesMasterIdLst>
  <p:sldIdLst>
    <p:sldId id="296" r:id="rId2"/>
    <p:sldId id="293" r:id="rId3"/>
    <p:sldId id="256" r:id="rId4"/>
    <p:sldId id="257" r:id="rId5"/>
    <p:sldId id="278" r:id="rId6"/>
    <p:sldId id="279" r:id="rId7"/>
    <p:sldId id="280" r:id="rId8"/>
    <p:sldId id="290" r:id="rId9"/>
    <p:sldId id="281" r:id="rId10"/>
    <p:sldId id="295" r:id="rId11"/>
    <p:sldId id="298" r:id="rId12"/>
    <p:sldId id="299" r:id="rId13"/>
    <p:sldId id="300" r:id="rId14"/>
    <p:sldId id="297" r:id="rId15"/>
    <p:sldId id="294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412" autoAdjust="0"/>
  </p:normalViewPr>
  <p:slideViewPr>
    <p:cSldViewPr snapToGrid="0">
      <p:cViewPr varScale="1">
        <p:scale>
          <a:sx n="54" d="100"/>
          <a:sy n="54" d="100"/>
        </p:scale>
        <p:origin x="1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5e5e1e3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5e5e1e3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5e5e1e3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5e5e1e3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804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Sluttresultatet blir rett</a:t>
            </a:r>
          </a:p>
        </p:txBody>
      </p:sp>
    </p:spTree>
    <p:extLst>
      <p:ext uri="{BB962C8B-B14F-4D97-AF65-F5344CB8AC3E}">
        <p14:creationId xmlns:p14="http://schemas.microsoft.com/office/powerpoint/2010/main" val="54720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orside mør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Et bilde som inneholder stein, natur, fjell, juv&#10;&#10;Automatisk generert beskrivelse"/>
          <p:cNvPicPr preferRelativeResize="0"/>
          <p:nvPr/>
        </p:nvPicPr>
        <p:blipFill rotWithShape="1">
          <a:blip r:embed="rId2">
            <a:alphaModFix/>
          </a:blip>
          <a:srcRect l="56" r="57"/>
          <a:stretch/>
        </p:blipFill>
        <p:spPr>
          <a:xfrm>
            <a:off x="-55776" y="0"/>
            <a:ext cx="12303552" cy="69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843" y="2923128"/>
            <a:ext cx="5374315" cy="101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 + undertittel + innhold høyre kolonne 2">
  <p:cSld name="3_Tittel + undertittel + innhold høyre kolonne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9788" y="860424"/>
            <a:ext cx="7834002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839788" y="3554413"/>
            <a:ext cx="2477153" cy="5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3518211" y="3554413"/>
            <a:ext cx="2477154" cy="5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3"/>
          </p:nvPr>
        </p:nvSpPr>
        <p:spPr>
          <a:xfrm>
            <a:off x="6196635" y="3554413"/>
            <a:ext cx="2477155" cy="5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4"/>
          </p:nvPr>
        </p:nvSpPr>
        <p:spPr>
          <a:xfrm>
            <a:off x="8875059" y="3554413"/>
            <a:ext cx="2477153" cy="5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5"/>
          </p:nvPr>
        </p:nvSpPr>
        <p:spPr>
          <a:xfrm>
            <a:off x="1544203" y="2233613"/>
            <a:ext cx="1068322" cy="106997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7"/>
          <p:cNvSpPr>
            <a:spLocks noGrp="1"/>
          </p:cNvSpPr>
          <p:nvPr>
            <p:ph type="pic" idx="6"/>
          </p:nvPr>
        </p:nvSpPr>
        <p:spPr>
          <a:xfrm>
            <a:off x="4222627" y="2233613"/>
            <a:ext cx="1068322" cy="106997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>
            <a:spLocks noGrp="1"/>
          </p:cNvSpPr>
          <p:nvPr>
            <p:ph type="pic" idx="7"/>
          </p:nvPr>
        </p:nvSpPr>
        <p:spPr>
          <a:xfrm>
            <a:off x="6901051" y="2233612"/>
            <a:ext cx="1068322" cy="106997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7"/>
          <p:cNvSpPr>
            <a:spLocks noGrp="1"/>
          </p:cNvSpPr>
          <p:nvPr>
            <p:ph type="pic" idx="8"/>
          </p:nvPr>
        </p:nvSpPr>
        <p:spPr>
          <a:xfrm>
            <a:off x="9579474" y="2233611"/>
            <a:ext cx="1068322" cy="106997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body" idx="9"/>
          </p:nvPr>
        </p:nvSpPr>
        <p:spPr>
          <a:xfrm>
            <a:off x="841527" y="4193560"/>
            <a:ext cx="2477153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3"/>
          </p:nvPr>
        </p:nvSpPr>
        <p:spPr>
          <a:xfrm>
            <a:off x="3519950" y="4193560"/>
            <a:ext cx="2477154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4"/>
          </p:nvPr>
        </p:nvSpPr>
        <p:spPr>
          <a:xfrm>
            <a:off x="6198374" y="4193560"/>
            <a:ext cx="2477155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5"/>
          </p:nvPr>
        </p:nvSpPr>
        <p:spPr>
          <a:xfrm>
            <a:off x="8876798" y="4193560"/>
            <a:ext cx="2477153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6"/>
          </p:nvPr>
        </p:nvSpPr>
        <p:spPr>
          <a:xfrm>
            <a:off x="839788" y="4826921"/>
            <a:ext cx="2477153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7"/>
          </p:nvPr>
        </p:nvSpPr>
        <p:spPr>
          <a:xfrm>
            <a:off x="3518211" y="4826921"/>
            <a:ext cx="2477154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8"/>
          </p:nvPr>
        </p:nvSpPr>
        <p:spPr>
          <a:xfrm>
            <a:off x="6196635" y="4826921"/>
            <a:ext cx="2477155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9"/>
          </p:nvPr>
        </p:nvSpPr>
        <p:spPr>
          <a:xfrm>
            <a:off x="8875059" y="4826921"/>
            <a:ext cx="2477153" cy="5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Forside mørk">
  <p:cSld name="5_Forside mør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Et bilde som inneholder tre, utendørs, plante&#10;&#10;Automatisk generert beskrivelse"/>
          <p:cNvPicPr preferRelativeResize="0"/>
          <p:nvPr/>
        </p:nvPicPr>
        <p:blipFill rotWithShape="1">
          <a:blip r:embed="rId2">
            <a:alphaModFix/>
          </a:blip>
          <a:srcRect l="-226" t="9762" r="225" b="5811"/>
          <a:stretch/>
        </p:blipFill>
        <p:spPr>
          <a:xfrm>
            <a:off x="-35208" y="0"/>
            <a:ext cx="12262416" cy="689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843" y="2923128"/>
            <a:ext cx="5374315" cy="101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rside mørk">
  <p:cSld name="1_Forside mør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 descr="Et bilde som inneholder stein, natur, fjell, juv&#10;&#10;Automatisk generert beskrivelse"/>
          <p:cNvPicPr preferRelativeResize="0"/>
          <p:nvPr/>
        </p:nvPicPr>
        <p:blipFill rotWithShape="1">
          <a:blip r:embed="rId2">
            <a:alphaModFix/>
          </a:blip>
          <a:srcRect l="56" r="57"/>
          <a:stretch/>
        </p:blipFill>
        <p:spPr>
          <a:xfrm>
            <a:off x="-55776" y="0"/>
            <a:ext cx="12303552" cy="69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352" y="2656601"/>
            <a:ext cx="5650087" cy="1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 mørk">
  <p:cSld name="Forside mør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Et bilde som inneholder tre, utendørs, plante&#10;&#10;Automatisk generert beskrivelse"/>
          <p:cNvPicPr preferRelativeResize="0"/>
          <p:nvPr/>
        </p:nvPicPr>
        <p:blipFill rotWithShape="1">
          <a:blip r:embed="rId2">
            <a:alphaModFix/>
          </a:blip>
          <a:srcRect l="-226" t="9762" r="225" b="5811"/>
          <a:stretch/>
        </p:blipFill>
        <p:spPr>
          <a:xfrm>
            <a:off x="-35208" y="0"/>
            <a:ext cx="12262416" cy="689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352" y="2656601"/>
            <a:ext cx="5650087" cy="1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+ 1 kolonne innhold">
  <p:cSld name="1_Tittel + 1 kolonne innhol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8200" y="812800"/>
            <a:ext cx="10515600" cy="119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erdana"/>
              <a:buNone/>
              <a:defRPr sz="3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838200" y="2185987"/>
            <a:ext cx="8467166" cy="359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+ undetittel + 2 kolonner innhold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8200" y="815974"/>
            <a:ext cx="10515600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erdana"/>
              <a:buNone/>
              <a:defRPr sz="3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839788" y="2050254"/>
            <a:ext cx="51577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839788" y="2819400"/>
            <a:ext cx="5157787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6172200" y="2050254"/>
            <a:ext cx="5183188" cy="53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6172200" y="2819400"/>
            <a:ext cx="5183188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+ undertittel + innhold høyre kolonne">
  <p:cSld name="Tittel + undertittel + innhold høyre kolonn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839788" y="860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9788" y="2120900"/>
            <a:ext cx="3932237" cy="362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5180012" y="860425"/>
            <a:ext cx="6172200" cy="48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 + undertittel + innhold høyre kolonne 2">
  <p:cSld name="2_Tittel + undertittel + innhold høyre kolonne 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l="30450" r="30449"/>
          <a:stretch/>
        </p:blipFill>
        <p:spPr>
          <a:xfrm>
            <a:off x="7419976" y="0"/>
            <a:ext cx="47720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 amt="60000"/>
          </a:blip>
          <a:srcRect l="7195" t="2109" r="44135" b="2108"/>
          <a:stretch/>
        </p:blipFill>
        <p:spPr>
          <a:xfrm>
            <a:off x="7419976" y="-1"/>
            <a:ext cx="477202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9788" y="860424"/>
            <a:ext cx="5674028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39787" y="2106612"/>
            <a:ext cx="5674029" cy="389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 + undertittel + innhold høyre kolonne 2">
  <p:cSld name="5_Tittel + undertittel + innhold høyre kolonne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39788" y="860424"/>
            <a:ext cx="7834002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120900"/>
            <a:ext cx="2477153" cy="362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3518211" y="2120900"/>
            <a:ext cx="2477154" cy="362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3"/>
          </p:nvPr>
        </p:nvSpPr>
        <p:spPr>
          <a:xfrm>
            <a:off x="6196635" y="2120900"/>
            <a:ext cx="2477155" cy="362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4"/>
          </p:nvPr>
        </p:nvSpPr>
        <p:spPr>
          <a:xfrm>
            <a:off x="8875059" y="2120900"/>
            <a:ext cx="2477153" cy="362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8" name="Google Shape;8;p1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32344" y="532503"/>
            <a:ext cx="1421455" cy="2675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7" r:id="rId6"/>
    <p:sldLayoutId id="2147483658" r:id="rId7"/>
    <p:sldLayoutId id="2147483660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TrOi7Q-MA" TargetMode="External"/><Relationship Id="rId2" Type="http://schemas.openxmlformats.org/officeDocument/2006/relationships/hyperlink" Target="https://www.youtube.com/watch?v=YYNGTxKJgv8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F9D4A6-EBE0-48D0-B458-A3448423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Clarkson Hyde Norway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C96270-74D6-4968-9467-3ADCCBEA8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 err="1"/>
              <a:t>Established</a:t>
            </a:r>
            <a:r>
              <a:rPr lang="nb-NO" dirty="0"/>
              <a:t> by Hans Carl in 1993</a:t>
            </a:r>
          </a:p>
          <a:p>
            <a:endParaRPr lang="nb-NO" dirty="0"/>
          </a:p>
          <a:p>
            <a:r>
              <a:rPr lang="nb-NO" dirty="0" err="1"/>
              <a:t>Member</a:t>
            </a:r>
            <a:r>
              <a:rPr lang="nb-NO" dirty="0"/>
              <a:t> </a:t>
            </a:r>
            <a:r>
              <a:rPr lang="nb-NO" dirty="0" err="1"/>
              <a:t>since</a:t>
            </a:r>
            <a:r>
              <a:rPr lang="nb-NO" dirty="0"/>
              <a:t> 1998</a:t>
            </a:r>
          </a:p>
          <a:p>
            <a:endParaRPr lang="nb-NO" dirty="0"/>
          </a:p>
          <a:p>
            <a:r>
              <a:rPr lang="nb-NO" dirty="0" err="1"/>
              <a:t>Why</a:t>
            </a:r>
            <a:r>
              <a:rPr lang="nb-NO" dirty="0"/>
              <a:t> Clarkson Hyde Global?</a:t>
            </a:r>
          </a:p>
          <a:p>
            <a:endParaRPr lang="nb-NO" dirty="0"/>
          </a:p>
          <a:p>
            <a:r>
              <a:rPr lang="nb-NO" dirty="0"/>
              <a:t>So </a:t>
            </a:r>
            <a:r>
              <a:rPr lang="nb-NO" dirty="0" err="1"/>
              <a:t>whats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07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4F8123-5CDA-4279-973E-54150B97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do </a:t>
            </a:r>
            <a:r>
              <a:rPr lang="nb-NO" dirty="0" err="1"/>
              <a:t>our</a:t>
            </a:r>
            <a:r>
              <a:rPr lang="nb-NO" dirty="0"/>
              <a:t> business partners </a:t>
            </a:r>
            <a:r>
              <a:rPr lang="nb-NO" dirty="0" err="1"/>
              <a:t>say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4B62DA-B4AB-43D3-AF92-AC56726F5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err="1"/>
              <a:t>Congratulations</a:t>
            </a:r>
            <a:r>
              <a:rPr lang="nb-NO" i="1" dirty="0"/>
              <a:t> </a:t>
            </a:r>
            <a:r>
              <a:rPr lang="nb-NO" i="1" dirty="0" err="1"/>
              <a:t>with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«</a:t>
            </a:r>
            <a:r>
              <a:rPr lang="nb-NO" i="1" dirty="0" err="1"/>
              <a:t>new</a:t>
            </a:r>
            <a:r>
              <a:rPr lang="nb-NO" i="1" dirty="0"/>
              <a:t> </a:t>
            </a:r>
            <a:r>
              <a:rPr lang="nb-NO" i="1" dirty="0" err="1"/>
              <a:t>company</a:t>
            </a:r>
            <a:r>
              <a:rPr lang="nb-NO" i="1" dirty="0"/>
              <a:t>». </a:t>
            </a:r>
            <a:r>
              <a:rPr lang="nb-NO" i="1" dirty="0" err="1"/>
              <a:t>Very</a:t>
            </a:r>
            <a:r>
              <a:rPr lang="nb-NO" i="1" dirty="0"/>
              <a:t> </a:t>
            </a:r>
            <a:r>
              <a:rPr lang="nb-NO" i="1" dirty="0" err="1"/>
              <a:t>professional</a:t>
            </a:r>
            <a:r>
              <a:rPr lang="nb-NO" i="1" dirty="0"/>
              <a:t> and </a:t>
            </a:r>
            <a:r>
              <a:rPr lang="nb-NO" i="1" dirty="0" err="1"/>
              <a:t>appealing</a:t>
            </a:r>
            <a:r>
              <a:rPr lang="nb-NO" i="1" dirty="0"/>
              <a:t> </a:t>
            </a:r>
            <a:r>
              <a:rPr lang="nb-NO" i="1" dirty="0" err="1"/>
              <a:t>profile</a:t>
            </a:r>
            <a:r>
              <a:rPr lang="nb-NO" i="1" dirty="0"/>
              <a:t>, and an impressive staff</a:t>
            </a:r>
          </a:p>
          <a:p>
            <a:endParaRPr lang="nb-NO" i="1" dirty="0"/>
          </a:p>
          <a:p>
            <a:r>
              <a:rPr lang="nb-NO" i="1" dirty="0" err="1"/>
              <a:t>Congratulations</a:t>
            </a:r>
            <a:r>
              <a:rPr lang="nb-NO" i="1" dirty="0"/>
              <a:t> </a:t>
            </a:r>
            <a:r>
              <a:rPr lang="nb-NO" i="1" dirty="0" err="1"/>
              <a:t>on</a:t>
            </a:r>
            <a:r>
              <a:rPr lang="nb-NO" i="1" dirty="0"/>
              <a:t> </a:t>
            </a:r>
            <a:r>
              <a:rPr lang="nb-NO" i="1" dirty="0" err="1"/>
              <a:t>your</a:t>
            </a:r>
            <a:r>
              <a:rPr lang="nb-NO" i="1" dirty="0"/>
              <a:t> </a:t>
            </a:r>
            <a:r>
              <a:rPr lang="nb-NO" i="1" dirty="0" err="1"/>
              <a:t>new</a:t>
            </a:r>
            <a:r>
              <a:rPr lang="nb-NO" i="1" dirty="0"/>
              <a:t> </a:t>
            </a:r>
            <a:r>
              <a:rPr lang="nb-NO" i="1" dirty="0" err="1"/>
              <a:t>name</a:t>
            </a:r>
            <a:r>
              <a:rPr lang="nb-NO" i="1" dirty="0"/>
              <a:t> and </a:t>
            </a:r>
            <a:r>
              <a:rPr lang="nb-NO" i="1" dirty="0" err="1"/>
              <a:t>profile</a:t>
            </a:r>
            <a:r>
              <a:rPr lang="nb-NO" i="1" dirty="0"/>
              <a:t>. </a:t>
            </a:r>
            <a:r>
              <a:rPr lang="nb-NO" i="1" dirty="0" err="1"/>
              <a:t>You</a:t>
            </a:r>
            <a:r>
              <a:rPr lang="nb-NO" i="1" dirty="0"/>
              <a:t> </a:t>
            </a:r>
            <a:r>
              <a:rPr lang="nb-NO" i="1" dirty="0" err="1"/>
              <a:t>really</a:t>
            </a:r>
            <a:r>
              <a:rPr lang="nb-NO" i="1" dirty="0"/>
              <a:t> </a:t>
            </a:r>
            <a:r>
              <a:rPr lang="nb-NO" i="1" dirty="0" err="1"/>
              <a:t>seem</a:t>
            </a:r>
            <a:r>
              <a:rPr lang="nb-NO" i="1" dirty="0"/>
              <a:t> to be an </a:t>
            </a:r>
            <a:r>
              <a:rPr lang="nb-NO" i="1" dirty="0" err="1"/>
              <a:t>exciting</a:t>
            </a:r>
            <a:r>
              <a:rPr lang="nb-NO" i="1" dirty="0"/>
              <a:t> </a:t>
            </a:r>
            <a:r>
              <a:rPr lang="nb-NO" i="1" dirty="0" err="1"/>
              <a:t>company</a:t>
            </a:r>
            <a:r>
              <a:rPr lang="nb-NO" i="1" dirty="0"/>
              <a:t> </a:t>
            </a:r>
            <a:r>
              <a:rPr lang="nb-NO" i="1" dirty="0" err="1"/>
              <a:t>with</a:t>
            </a:r>
            <a:r>
              <a:rPr lang="nb-NO" i="1" dirty="0"/>
              <a:t> </a:t>
            </a:r>
            <a:r>
              <a:rPr lang="nb-NO" i="1" dirty="0" err="1"/>
              <a:t>both</a:t>
            </a:r>
            <a:r>
              <a:rPr lang="nb-NO" i="1" dirty="0"/>
              <a:t> </a:t>
            </a:r>
            <a:r>
              <a:rPr lang="nb-NO" i="1" dirty="0" err="1"/>
              <a:t>breadth</a:t>
            </a:r>
            <a:r>
              <a:rPr lang="nb-NO" i="1" dirty="0"/>
              <a:t> and </a:t>
            </a:r>
            <a:r>
              <a:rPr lang="nb-NO" i="1" dirty="0" err="1"/>
              <a:t>weight</a:t>
            </a:r>
            <a:r>
              <a:rPr lang="nb-NO" i="1" dirty="0"/>
              <a:t> in </a:t>
            </a:r>
            <a:r>
              <a:rPr lang="nb-NO" i="1" dirty="0" err="1"/>
              <a:t>the</a:t>
            </a:r>
            <a:r>
              <a:rPr lang="nb-NO" i="1" dirty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268805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2D5797-F81F-4332-B70F-56236D3D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Clarkson Hyde        Cicero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6FC8C4-D2C6-4C6A-92B7-4CDCB7823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collaboration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provides</a:t>
            </a:r>
            <a:r>
              <a:rPr lang="nb-NO" dirty="0"/>
              <a:t> </a:t>
            </a:r>
            <a:r>
              <a:rPr lang="nb-NO" dirty="0" err="1"/>
              <a:t>added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for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clients</a:t>
            </a:r>
            <a:r>
              <a:rPr lang="nb-NO" dirty="0"/>
              <a:t> and </a:t>
            </a:r>
            <a:r>
              <a:rPr lang="nb-NO" dirty="0" err="1"/>
              <a:t>your</a:t>
            </a:r>
            <a:r>
              <a:rPr lang="nb-NO" dirty="0"/>
              <a:t> business</a:t>
            </a:r>
          </a:p>
          <a:p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assistance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others</a:t>
            </a:r>
            <a:r>
              <a:rPr lang="nb-NO" dirty="0"/>
              <a:t> </a:t>
            </a:r>
            <a:r>
              <a:rPr lang="nb-NO" dirty="0" err="1"/>
              <a:t>clients</a:t>
            </a:r>
            <a:endParaRPr lang="nb-NO" dirty="0"/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revenue</a:t>
            </a:r>
            <a:r>
              <a:rPr lang="nb-NO" dirty="0"/>
              <a:t> for all 3 </a:t>
            </a:r>
            <a:r>
              <a:rPr lang="nb-NO" dirty="0" err="1"/>
              <a:t>companies</a:t>
            </a:r>
            <a:endParaRPr lang="nb-NO" dirty="0"/>
          </a:p>
          <a:p>
            <a:r>
              <a:rPr lang="nb-NO" dirty="0" err="1"/>
              <a:t>Curious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? </a:t>
            </a:r>
            <a:r>
              <a:rPr lang="nb-NO" dirty="0" err="1"/>
              <a:t>Visit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!</a:t>
            </a:r>
          </a:p>
          <a:p>
            <a:r>
              <a:rPr lang="nb-NO" dirty="0" err="1"/>
              <a:t>Get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Cicero </a:t>
            </a:r>
            <a:r>
              <a:rPr lang="nb-NO" dirty="0" err="1"/>
              <a:t>member</a:t>
            </a:r>
            <a:r>
              <a:rPr lang="nb-NO" dirty="0"/>
              <a:t>!</a:t>
            </a:r>
          </a:p>
          <a:p>
            <a:endParaRPr lang="nb-NO" dirty="0"/>
          </a:p>
        </p:txBody>
      </p:sp>
      <p:pic>
        <p:nvPicPr>
          <p:cNvPr id="5" name="Grafikk 4" descr="Hjerte med heldekkende fyll">
            <a:extLst>
              <a:ext uri="{FF2B5EF4-FFF2-40B4-BE49-F238E27FC236}">
                <a16:creationId xmlns:a16="http://schemas.microsoft.com/office/drawing/2014/main" id="{782E5BDE-6BF8-49AF-9536-177A1DE7A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6101" y="11880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3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7F8DEA-45E9-483D-8A9D-2B92151B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Clarkson Hyde / Cicero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F4E2FF-59F3-4CE0-BAC5-857AA457F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6612"/>
            <a:ext cx="5674029" cy="4238090"/>
          </a:xfrm>
        </p:spPr>
        <p:txBody>
          <a:bodyPr>
            <a:normAutofit/>
          </a:bodyPr>
          <a:lstStyle/>
          <a:p>
            <a:r>
              <a:rPr lang="nb-NO" dirty="0"/>
              <a:t>Worldwide </a:t>
            </a:r>
            <a:r>
              <a:rPr lang="nb-NO" dirty="0" err="1"/>
              <a:t>specialists</a:t>
            </a:r>
            <a:endParaRPr lang="nb-NO" dirty="0"/>
          </a:p>
          <a:p>
            <a:endParaRPr lang="nb-NO" dirty="0"/>
          </a:p>
          <a:p>
            <a:r>
              <a:rPr lang="nb-NO" dirty="0"/>
              <a:t>Personal. Business partners and </a:t>
            </a:r>
            <a:r>
              <a:rPr lang="nb-NO" dirty="0" err="1"/>
              <a:t>friends</a:t>
            </a:r>
            <a:endParaRPr lang="nb-NO" dirty="0"/>
          </a:p>
          <a:p>
            <a:endParaRPr lang="nb-NO" dirty="0"/>
          </a:p>
          <a:p>
            <a:r>
              <a:rPr lang="nb-NO" dirty="0"/>
              <a:t>International </a:t>
            </a:r>
            <a:r>
              <a:rPr lang="nb-NO" dirty="0" err="1"/>
              <a:t>network</a:t>
            </a:r>
            <a:r>
              <a:rPr lang="nb-NO" dirty="0"/>
              <a:t> </a:t>
            </a:r>
            <a:r>
              <a:rPr lang="nb-NO" dirty="0" err="1"/>
              <a:t>important</a:t>
            </a:r>
            <a:r>
              <a:rPr lang="nb-NO" dirty="0"/>
              <a:t> for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clients</a:t>
            </a:r>
            <a:r>
              <a:rPr lang="nb-NO" dirty="0"/>
              <a:t> (alternative to </a:t>
            </a:r>
            <a:r>
              <a:rPr lang="nb-NO" dirty="0" err="1"/>
              <a:t>big</a:t>
            </a:r>
            <a:r>
              <a:rPr lang="nb-NO" dirty="0"/>
              <a:t> 4)</a:t>
            </a:r>
          </a:p>
          <a:p>
            <a:endParaRPr lang="nb-NO" dirty="0"/>
          </a:p>
          <a:p>
            <a:r>
              <a:rPr lang="nb-NO" dirty="0" err="1"/>
              <a:t>Share</a:t>
            </a:r>
            <a:r>
              <a:rPr lang="nb-NO" dirty="0"/>
              <a:t> </a:t>
            </a:r>
            <a:r>
              <a:rPr lang="nb-NO" dirty="0" err="1"/>
              <a:t>experiences</a:t>
            </a:r>
            <a:r>
              <a:rPr lang="nb-NO" dirty="0"/>
              <a:t> and </a:t>
            </a:r>
            <a:r>
              <a:rPr lang="nb-NO" dirty="0" err="1"/>
              <a:t>learn</a:t>
            </a:r>
            <a:r>
              <a:rPr lang="nb-NO" dirty="0"/>
              <a:t> from </a:t>
            </a:r>
            <a:r>
              <a:rPr lang="nb-NO" dirty="0" err="1"/>
              <a:t>international</a:t>
            </a:r>
            <a:r>
              <a:rPr lang="nb-NO" dirty="0"/>
              <a:t> </a:t>
            </a:r>
            <a:r>
              <a:rPr lang="nb-NO" dirty="0" err="1"/>
              <a:t>colleagues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300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15C67A-D1DB-4C3F-B069-E65413B0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network</a:t>
            </a:r>
            <a:r>
              <a:rPr lang="nb-NO" dirty="0"/>
              <a:t>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20E9B6-9131-43F3-BE84-4BF0DC661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6612"/>
            <a:ext cx="5674029" cy="413711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Be </a:t>
            </a:r>
            <a:r>
              <a:rPr lang="nb-NO" dirty="0" err="1"/>
              <a:t>proactive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Countries</a:t>
            </a:r>
            <a:r>
              <a:rPr lang="nb-NO" dirty="0"/>
              <a:t> </a:t>
            </a:r>
            <a:r>
              <a:rPr lang="nb-NO" dirty="0" err="1"/>
              <a:t>missing</a:t>
            </a:r>
            <a:r>
              <a:rPr lang="nb-NO" dirty="0"/>
              <a:t>.</a:t>
            </a:r>
          </a:p>
          <a:p>
            <a:pPr marL="571500" lvl="1" indent="0">
              <a:buNone/>
            </a:pPr>
            <a:endParaRPr lang="nb-NO" dirty="0"/>
          </a:p>
          <a:p>
            <a:pPr marL="571500" lvl="1" indent="0">
              <a:buNone/>
            </a:pPr>
            <a:r>
              <a:rPr lang="nb-NO" dirty="0"/>
              <a:t>Who do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know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Referrals</a:t>
            </a:r>
            <a:r>
              <a:rPr lang="nb-NO" dirty="0"/>
              <a:t>. </a:t>
            </a:r>
          </a:p>
          <a:p>
            <a:pPr marL="571500" lvl="1" indent="0">
              <a:buNone/>
            </a:pPr>
            <a:endParaRPr lang="nb-NO" dirty="0"/>
          </a:p>
          <a:p>
            <a:pPr marL="571500" lvl="1" indent="0">
              <a:buNone/>
            </a:pPr>
            <a:r>
              <a:rPr lang="nb-NO" dirty="0"/>
              <a:t>Do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clients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has </a:t>
            </a:r>
            <a:r>
              <a:rPr lang="nb-NO" dirty="0" err="1"/>
              <a:t>businees</a:t>
            </a:r>
            <a:r>
              <a:rPr lang="nb-NO" dirty="0"/>
              <a:t> </a:t>
            </a:r>
            <a:r>
              <a:rPr lang="nb-NO" dirty="0" err="1"/>
              <a:t>abroad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provide</a:t>
            </a:r>
            <a:r>
              <a:rPr lang="nb-NO" dirty="0"/>
              <a:t> business </a:t>
            </a:r>
            <a:r>
              <a:rPr lang="nb-NO" dirty="0" err="1"/>
              <a:t>opportunities</a:t>
            </a:r>
            <a:r>
              <a:rPr lang="nb-NO" dirty="0"/>
              <a:t> for CHG </a:t>
            </a:r>
            <a:r>
              <a:rPr lang="nb-NO" dirty="0" err="1"/>
              <a:t>colleagues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369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03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61553-3760-45F6-B7D3-47852CD0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1"/>
            <a:ext cx="10515600" cy="348432"/>
          </a:xfrm>
        </p:spPr>
        <p:txBody>
          <a:bodyPr>
            <a:normAutofit fontScale="90000"/>
          </a:bodyPr>
          <a:lstStyle/>
          <a:p>
            <a:r>
              <a:rPr lang="nb-NO" dirty="0"/>
              <a:t>Movie –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storyboard</a:t>
            </a:r>
            <a:r>
              <a:rPr lang="nb-NO" dirty="0"/>
              <a:t> </a:t>
            </a:r>
            <a:r>
              <a:rPr lang="nb-NO" dirty="0" err="1"/>
              <a:t>translated</a:t>
            </a:r>
            <a:endParaRPr lang="nb-NO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C5E073-4F74-4A6E-A085-724EC9625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545" y="1331193"/>
            <a:ext cx="1142404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 is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motion.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thrive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orienting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landscape, and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dawn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time have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relied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markers to guide us.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show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firm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terrain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matter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prevailing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done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uniquely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team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consultants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lawyers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(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accountants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analyse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behalf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clients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attract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sharpest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minds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up to date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advice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from a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societal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founded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connection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businesses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societal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trends.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rgbClr val="2D3E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businesses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make a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Pillars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medium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sized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businesses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span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Norwegian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commerce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Notwithstanding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face,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rgbClr val="2D3E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Varder – «</a:t>
            </a:r>
            <a:r>
              <a:rPr kumimoji="0" lang="nb-NO" altLang="nb-NO" sz="2000" b="0" i="1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kumimoji="0" lang="nb-NO" altLang="nb-NO" sz="2000" b="0" i="1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nb-NO" altLang="nb-NO" sz="2000" b="0" i="1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kumimoji="0" lang="nb-NO" altLang="nb-NO" sz="2000" b="0" i="1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altLang="nb-NO" sz="2000" b="0" i="1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kumimoji="0" lang="nb-NO" altLang="nb-NO" sz="2000" b="0" i="1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kumimoji="0" lang="nb-NO" altLang="nb-NO" sz="2000" b="0" i="1" u="none" strike="noStrike" cap="none" normalizeH="0" baseline="0" dirty="0" err="1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kumimoji="0" lang="nb-NO" altLang="nb-NO" sz="2000" b="0" i="1" u="none" strike="noStrike" cap="none" normalizeH="0" baseline="0" dirty="0">
                <a:ln>
                  <a:noFill/>
                </a:ln>
                <a:solidFill>
                  <a:srgbClr val="2D3E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far»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3B386D-5BBD-4B3B-AE1A-BFDC4AF9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Relaunch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business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7EBFCA-1796-43F1-B6E2-FEBAF25BD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Full </a:t>
            </a:r>
            <a:r>
              <a:rPr lang="nb-NO" dirty="0" err="1"/>
              <a:t>version</a:t>
            </a:r>
            <a:endParaRPr lang="nb-NO" dirty="0"/>
          </a:p>
          <a:p>
            <a:r>
              <a:rPr lang="nb-NO" dirty="0">
                <a:hlinkClick r:id="rId2"/>
              </a:rPr>
              <a:t>https://www.youtube.com/watch?v=YYNGTxKJgv8</a:t>
            </a:r>
            <a:endParaRPr lang="nb-NO" dirty="0"/>
          </a:p>
          <a:p>
            <a:r>
              <a:rPr lang="nb-NO" dirty="0"/>
              <a:t>Short </a:t>
            </a:r>
            <a:r>
              <a:rPr lang="nb-NO" dirty="0" err="1"/>
              <a:t>version</a:t>
            </a:r>
            <a:endParaRPr lang="nb-NO" dirty="0">
              <a:hlinkClick r:id="rId3"/>
            </a:endParaRPr>
          </a:p>
          <a:p>
            <a:r>
              <a:rPr lang="nb-NO" dirty="0">
                <a:hlinkClick r:id="rId3"/>
              </a:rPr>
              <a:t>https://www.youtube.com/watch?v=bUTrOi7Q-MA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18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839788" y="860424"/>
            <a:ext cx="5673900" cy="107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Varder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839787" y="2106612"/>
            <a:ext cx="5673900" cy="38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indent="-457200">
              <a:buFont typeface="+mj-lt"/>
              <a:buAutoNum type="arabicPeriod"/>
            </a:pPr>
            <a:r>
              <a:rPr lang="en-GB" dirty="0"/>
              <a:t>A joint venture between HCA Revisjon og Rådgivning AS, Advokatfirmaet Hulaas AS and </a:t>
            </a:r>
            <a:r>
              <a:rPr lang="en-GB" dirty="0" err="1"/>
              <a:t>Varder</a:t>
            </a:r>
            <a:r>
              <a:rPr lang="en-GB" dirty="0"/>
              <a:t> Rådgivning AS.</a:t>
            </a:r>
          </a:p>
          <a:p>
            <a:pPr indent="-457200">
              <a:buFont typeface="+mj-lt"/>
              <a:buAutoNum type="arabicPeriod"/>
            </a:pPr>
            <a:endParaRPr lang="en-GB" dirty="0"/>
          </a:p>
          <a:p>
            <a:pPr indent="-457200">
              <a:buFont typeface="+mj-lt"/>
              <a:buAutoNum type="arabicPeriod"/>
            </a:pPr>
            <a:r>
              <a:rPr lang="en-GB" dirty="0"/>
              <a:t>And between Clarkson Hyde Norway and Cicero Norway</a:t>
            </a:r>
          </a:p>
          <a:p>
            <a:pPr indent="-457200">
              <a:buFont typeface="+mj-lt"/>
              <a:buAutoNum type="arabicPeriod"/>
            </a:pPr>
            <a:endParaRPr lang="en-GB" dirty="0"/>
          </a:p>
          <a:p>
            <a:pPr indent="-457200">
              <a:buFont typeface="+mj-lt"/>
              <a:buAutoNum type="arabicPeriod"/>
            </a:pPr>
            <a:r>
              <a:rPr lang="en-GB" dirty="0"/>
              <a:t>Legal, Audit and Advisory</a:t>
            </a:r>
          </a:p>
          <a:p>
            <a:pPr indent="-457200">
              <a:buFont typeface="+mj-lt"/>
              <a:buAutoNum type="arabicPeriod"/>
            </a:pPr>
            <a:endParaRPr lang="en-GB" dirty="0"/>
          </a:p>
          <a:p>
            <a:pPr indent="-457200">
              <a:buFont typeface="+mj-lt"/>
              <a:buAutoNum type="arabicPeriod"/>
            </a:pPr>
            <a:r>
              <a:rPr lang="en-GB" dirty="0"/>
              <a:t>All three companies now branded as </a:t>
            </a:r>
            <a:r>
              <a:rPr lang="en-GB" dirty="0" err="1"/>
              <a:t>Varder</a:t>
            </a:r>
            <a:endParaRPr lang="en-GB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2477-2626-4220-BCCF-16C94BA7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Varder –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1DDD1-BD69-4DFD-8470-222B84F7F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term “</a:t>
            </a:r>
            <a:r>
              <a:rPr lang="en-GB" dirty="0" err="1"/>
              <a:t>Varder</a:t>
            </a:r>
            <a:r>
              <a:rPr lang="en-GB" dirty="0"/>
              <a:t>” means cairns in Norwegian</a:t>
            </a:r>
          </a:p>
          <a:p>
            <a:r>
              <a:rPr lang="en-GB" sz="2200" dirty="0"/>
              <a:t>Used as markers for navigation, both on the mountains and at sea since ancient times</a:t>
            </a:r>
          </a:p>
          <a:p>
            <a:r>
              <a:rPr lang="en-GB" dirty="0"/>
              <a:t>Symbolizes our dedication to guide our clients and customers through difficult terrain</a:t>
            </a:r>
            <a:r>
              <a:rPr lang="en-GB" sz="2200" dirty="0"/>
              <a:t> </a:t>
            </a:r>
          </a:p>
        </p:txBody>
      </p:sp>
      <p:pic>
        <p:nvPicPr>
          <p:cNvPr id="5" name="Bilde 4" descr="Et bilde som inneholder utendørs, stein, himmel, steinete&#10;&#10;Automatisk generert beskrivelse">
            <a:extLst>
              <a:ext uri="{FF2B5EF4-FFF2-40B4-BE49-F238E27FC236}">
                <a16:creationId xmlns:a16="http://schemas.microsoft.com/office/drawing/2014/main" id="{3B1540EA-7EE3-9A44-A34B-A33C58A46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23" t="-2222" r="10745" b="2222"/>
          <a:stretch/>
        </p:blipFill>
        <p:spPr>
          <a:xfrm>
            <a:off x="6883401" y="-160338"/>
            <a:ext cx="5308599" cy="70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2477-2626-4220-BCCF-16C94BA7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Varder –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vision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1DDD1-BD69-4DFD-8470-222B84F7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6613"/>
            <a:ext cx="5674029" cy="2688672"/>
          </a:xfrm>
        </p:spPr>
        <p:txBody>
          <a:bodyPr>
            <a:normAutofit lnSpcReduction="10000"/>
          </a:bodyPr>
          <a:lstStyle/>
          <a:p>
            <a:endParaRPr lang="en-GB" sz="2200" dirty="0"/>
          </a:p>
          <a:p>
            <a:r>
              <a:rPr lang="en-GB" sz="2200" dirty="0"/>
              <a:t>«Near</a:t>
            </a:r>
            <a:r>
              <a:rPr lang="en-GB" dirty="0"/>
              <a:t>, enabling you to reach far»</a:t>
            </a:r>
          </a:p>
          <a:p>
            <a:endParaRPr lang="en-GB" sz="2200" dirty="0"/>
          </a:p>
          <a:p>
            <a:r>
              <a:rPr lang="en-GB" sz="2200" dirty="0"/>
              <a:t>We aim to be a close companion and advisor to our clients and customers all the way and help them to reach their goals</a:t>
            </a:r>
          </a:p>
        </p:txBody>
      </p:sp>
    </p:spTree>
    <p:extLst>
      <p:ext uri="{BB962C8B-B14F-4D97-AF65-F5344CB8AC3E}">
        <p14:creationId xmlns:p14="http://schemas.microsoft.com/office/powerpoint/2010/main" val="373815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2477-2626-4220-BCCF-16C94BA7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Varder – for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clients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1DDD1-BD69-4DFD-8470-222B84F7F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believe that we can offer our clients the the best and most complete advice and services when we work as team, both lawyers, advisors and auditors/financial experts</a:t>
            </a:r>
          </a:p>
          <a:p>
            <a:r>
              <a:rPr lang="en-GB" sz="2200" dirty="0"/>
              <a:t>Transactions and dispute resolution, more often than not, involves economic and accounting expertise</a:t>
            </a:r>
            <a:endParaRPr lang="en-GB" dirty="0"/>
          </a:p>
          <a:p>
            <a:r>
              <a:rPr lang="en-GB" sz="2200" dirty="0"/>
              <a:t>As a joint venture we can build teams that allows the client to have a one stop shop.</a:t>
            </a:r>
          </a:p>
        </p:txBody>
      </p:sp>
    </p:spTree>
    <p:extLst>
      <p:ext uri="{BB962C8B-B14F-4D97-AF65-F5344CB8AC3E}">
        <p14:creationId xmlns:p14="http://schemas.microsoft.com/office/powerpoint/2010/main" val="104416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2477-2626-4220-BCCF-16C94BA7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Varder – for </a:t>
            </a:r>
            <a:r>
              <a:rPr lang="nb-NO" dirty="0" err="1"/>
              <a:t>us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1DDD1-BD69-4DFD-8470-222B84F7F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Keep attracting SME-clients</a:t>
            </a:r>
          </a:p>
          <a:p>
            <a:r>
              <a:rPr lang="en-GB" dirty="0"/>
              <a:t>Keep attracting talent</a:t>
            </a:r>
          </a:p>
          <a:p>
            <a:r>
              <a:rPr lang="en-GB" sz="2200" dirty="0"/>
              <a:t>Joint administration and support functions saves resources</a:t>
            </a:r>
          </a:p>
          <a:p>
            <a:r>
              <a:rPr lang="en-GB" sz="2200" dirty="0"/>
              <a:t>Build a sustainable brand that outlives the individual</a:t>
            </a:r>
          </a:p>
          <a:p>
            <a:r>
              <a:rPr lang="en-GB" dirty="0"/>
              <a:t>More people – more fun!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1256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2477-2626-4220-BCCF-16C94BA7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Varder in </a:t>
            </a:r>
            <a:r>
              <a:rPr lang="nb-NO" dirty="0" err="1"/>
              <a:t>numbers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1DDD1-BD69-4DFD-8470-222B84F7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6612"/>
            <a:ext cx="5674029" cy="4153943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35 fee earners </a:t>
            </a:r>
          </a:p>
          <a:p>
            <a:r>
              <a:rPr lang="en-GB" dirty="0"/>
              <a:t>12 partners</a:t>
            </a:r>
          </a:p>
          <a:p>
            <a:r>
              <a:rPr lang="en-GB" sz="2200" dirty="0"/>
              <a:t>3 offices</a:t>
            </a:r>
          </a:p>
          <a:p>
            <a:pPr lvl="1"/>
            <a:r>
              <a:rPr lang="en-GB" dirty="0"/>
              <a:t>Oslo</a:t>
            </a:r>
          </a:p>
          <a:p>
            <a:pPr lvl="1"/>
            <a:r>
              <a:rPr lang="en-GB" dirty="0"/>
              <a:t>Gardermoen, near Oslo Airport</a:t>
            </a:r>
          </a:p>
          <a:p>
            <a:pPr lvl="1"/>
            <a:r>
              <a:rPr lang="en-GB" dirty="0"/>
              <a:t>Moss</a:t>
            </a:r>
          </a:p>
          <a:p>
            <a:r>
              <a:rPr lang="en-GB" dirty="0"/>
              <a:t>3 companies</a:t>
            </a:r>
          </a:p>
          <a:p>
            <a:pPr lvl="1"/>
            <a:r>
              <a:rPr lang="en-GB" dirty="0"/>
              <a:t>Legal</a:t>
            </a:r>
          </a:p>
          <a:p>
            <a:pPr lvl="1"/>
            <a:r>
              <a:rPr lang="en-GB" dirty="0"/>
              <a:t>Audit</a:t>
            </a:r>
          </a:p>
          <a:p>
            <a:pPr lvl="1"/>
            <a:r>
              <a:rPr lang="en-GB" dirty="0"/>
              <a:t>Advisory</a:t>
            </a:r>
          </a:p>
          <a:p>
            <a:r>
              <a:rPr lang="en-GB" dirty="0"/>
              <a:t>1 shared vision</a:t>
            </a:r>
          </a:p>
        </p:txBody>
      </p:sp>
    </p:spTree>
    <p:extLst>
      <p:ext uri="{BB962C8B-B14F-4D97-AF65-F5344CB8AC3E}">
        <p14:creationId xmlns:p14="http://schemas.microsoft.com/office/powerpoint/2010/main" val="29189946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VARDER">
      <a:dk1>
        <a:srgbClr val="101114"/>
      </a:dk1>
      <a:lt1>
        <a:srgbClr val="F5F5F5"/>
      </a:lt1>
      <a:dk2>
        <a:srgbClr val="43495D"/>
      </a:dk2>
      <a:lt2>
        <a:srgbClr val="E2DAC7"/>
      </a:lt2>
      <a:accent1>
        <a:srgbClr val="101114"/>
      </a:accent1>
      <a:accent2>
        <a:srgbClr val="F5F5F5"/>
      </a:accent2>
      <a:accent3>
        <a:srgbClr val="A39982"/>
      </a:accent3>
      <a:accent4>
        <a:srgbClr val="7B839B"/>
      </a:accent4>
      <a:accent5>
        <a:srgbClr val="1A795C"/>
      </a:accent5>
      <a:accent6>
        <a:srgbClr val="B51C4F"/>
      </a:accent6>
      <a:hlink>
        <a:srgbClr val="1CB582"/>
      </a:hlink>
      <a:folHlink>
        <a:srgbClr val="1A79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13859</TotalTime>
  <Words>661</Words>
  <Application>Microsoft Office PowerPoint</Application>
  <PresentationFormat>Widescreen</PresentationFormat>
  <Paragraphs>100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Verdana</vt:lpstr>
      <vt:lpstr>Theme4</vt:lpstr>
      <vt:lpstr>Clarkson Hyde Norway</vt:lpstr>
      <vt:lpstr>Relaunch of our business</vt:lpstr>
      <vt:lpstr>PowerPoint Presentation</vt:lpstr>
      <vt:lpstr>Varder</vt:lpstr>
      <vt:lpstr>Varder – the name</vt:lpstr>
      <vt:lpstr>Varder – our vision</vt:lpstr>
      <vt:lpstr>Why Varder – for our clients</vt:lpstr>
      <vt:lpstr>Why Varder – for us</vt:lpstr>
      <vt:lpstr>Varder in numbers</vt:lpstr>
      <vt:lpstr>What do our business partners say</vt:lpstr>
      <vt:lpstr>Clarkson Hyde        Cicero</vt:lpstr>
      <vt:lpstr>Why Clarkson Hyde / Cicero</vt:lpstr>
      <vt:lpstr>Use your network!</vt:lpstr>
      <vt:lpstr>PowerPoint Presentation</vt:lpstr>
      <vt:lpstr>Movie – the storyboard translated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 Thorden Hau</dc:creator>
  <cp:lastModifiedBy>Carly Haines</cp:lastModifiedBy>
  <cp:revision>26</cp:revision>
  <dcterms:modified xsi:type="dcterms:W3CDTF">2021-11-16T18:55:25Z</dcterms:modified>
</cp:coreProperties>
</file>